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1" r:id="rId2"/>
    <p:sldId id="290" r:id="rId3"/>
    <p:sldId id="277" r:id="rId4"/>
    <p:sldId id="312" r:id="rId5"/>
    <p:sldId id="344" r:id="rId6"/>
    <p:sldId id="345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29" r:id="rId19"/>
    <p:sldId id="342" r:id="rId20"/>
    <p:sldId id="304" r:id="rId21"/>
    <p:sldId id="305" r:id="rId22"/>
    <p:sldId id="306" r:id="rId23"/>
    <p:sldId id="307" r:id="rId24"/>
    <p:sldId id="308" r:id="rId25"/>
    <p:sldId id="309" r:id="rId26"/>
    <p:sldId id="322" r:id="rId27"/>
    <p:sldId id="323" r:id="rId28"/>
    <p:sldId id="292" r:id="rId29"/>
    <p:sldId id="293" r:id="rId30"/>
    <p:sldId id="324" r:id="rId31"/>
    <p:sldId id="325" r:id="rId32"/>
    <p:sldId id="326" r:id="rId33"/>
    <p:sldId id="320" r:id="rId34"/>
    <p:sldId id="310" r:id="rId35"/>
    <p:sldId id="311" r:id="rId36"/>
    <p:sldId id="341" r:id="rId37"/>
    <p:sldId id="343" r:id="rId38"/>
    <p:sldId id="319" r:id="rId39"/>
    <p:sldId id="327" r:id="rId40"/>
    <p:sldId id="328" r:id="rId41"/>
    <p:sldId id="313" r:id="rId42"/>
    <p:sldId id="314" r:id="rId43"/>
    <p:sldId id="28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75DDDB-90B8-7C42-ABEA-23E3A6D21638}">
          <p14:sldIdLst>
            <p14:sldId id="291"/>
            <p14:sldId id="290"/>
            <p14:sldId id="277"/>
            <p14:sldId id="312"/>
            <p14:sldId id="344"/>
            <p14:sldId id="345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29"/>
            <p14:sldId id="342"/>
            <p14:sldId id="304"/>
            <p14:sldId id="305"/>
            <p14:sldId id="306"/>
            <p14:sldId id="307"/>
            <p14:sldId id="308"/>
            <p14:sldId id="309"/>
            <p14:sldId id="322"/>
            <p14:sldId id="323"/>
            <p14:sldId id="292"/>
            <p14:sldId id="293"/>
            <p14:sldId id="324"/>
            <p14:sldId id="325"/>
            <p14:sldId id="326"/>
            <p14:sldId id="320"/>
            <p14:sldId id="310"/>
            <p14:sldId id="311"/>
            <p14:sldId id="341"/>
            <p14:sldId id="343"/>
            <p14:sldId id="319"/>
            <p14:sldId id="327"/>
            <p14:sldId id="328"/>
            <p14:sldId id="313"/>
            <p14:sldId id="314"/>
            <p14:sldId id="28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FCF"/>
    <a:srgbClr val="DADADA"/>
    <a:srgbClr val="BD4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000" autoAdjust="0"/>
  </p:normalViewPr>
  <p:slideViewPr>
    <p:cSldViewPr>
      <p:cViewPr>
        <p:scale>
          <a:sx n="103" d="100"/>
          <a:sy n="103" d="100"/>
        </p:scale>
        <p:origin x="-2152" y="-4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248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50801-CB4E-4059-8AF2-E1A0A7EC7FF4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7196C-E58C-46F1-9D7F-2346FA7A06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3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assigned 20 minutes to this</a:t>
            </a:r>
            <a:r>
              <a:rPr lang="en-US" baseline="0" dirty="0" smtClean="0"/>
              <a:t> topic.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38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/questions/14505016/</a:t>
            </a:r>
            <a:r>
              <a:rPr lang="en-US" dirty="0" err="1" smtClean="0"/>
              <a:t>angularjs</a:t>
            </a:r>
            <a:r>
              <a:rPr lang="en-US" dirty="0" smtClean="0"/>
              <a:t>-or-backbone-</a:t>
            </a:r>
            <a:r>
              <a:rPr lang="en-US" dirty="0" err="1" smtClean="0"/>
              <a:t>js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www.martywong.com</a:t>
            </a:r>
            <a:r>
              <a:rPr lang="en-US" dirty="0" smtClean="0"/>
              <a:t>/blog/backbone-</a:t>
            </a:r>
            <a:r>
              <a:rPr lang="en-US" dirty="0" err="1" smtClean="0"/>
              <a:t>vs</a:t>
            </a:r>
            <a:r>
              <a:rPr lang="en-US" dirty="0" smtClean="0"/>
              <a:t>-ember-</a:t>
            </a:r>
            <a:r>
              <a:rPr lang="en-US" dirty="0" err="1" smtClean="0"/>
              <a:t>vs</a:t>
            </a:r>
            <a:r>
              <a:rPr lang="en-US" dirty="0" smtClean="0"/>
              <a:t>-angular-</a:t>
            </a:r>
            <a:r>
              <a:rPr lang="en-US" dirty="0" err="1" smtClean="0"/>
              <a:t>vs</a:t>
            </a:r>
            <a:r>
              <a:rPr lang="en-US" dirty="0" smtClean="0"/>
              <a:t>-knockout-review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/questions/5112899/knockout-</a:t>
            </a:r>
            <a:r>
              <a:rPr lang="en-US" dirty="0" err="1" smtClean="0"/>
              <a:t>js</a:t>
            </a:r>
            <a:r>
              <a:rPr lang="en-US" dirty="0" smtClean="0"/>
              <a:t>-</a:t>
            </a:r>
            <a:r>
              <a:rPr lang="en-US" dirty="0" err="1" smtClean="0"/>
              <a:t>vs</a:t>
            </a:r>
            <a:r>
              <a:rPr lang="en-US" dirty="0" smtClean="0"/>
              <a:t>-backbone-</a:t>
            </a:r>
            <a:r>
              <a:rPr lang="en-US" dirty="0" err="1" smtClean="0"/>
              <a:t>js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jsperf.com</a:t>
            </a:r>
            <a:r>
              <a:rPr lang="en-US" dirty="0" smtClean="0"/>
              <a:t>/angular-</a:t>
            </a:r>
            <a:r>
              <a:rPr lang="en-US" dirty="0" err="1" smtClean="0"/>
              <a:t>vs</a:t>
            </a:r>
            <a:r>
              <a:rPr lang="en-US" dirty="0" smtClean="0"/>
              <a:t>-backbone-</a:t>
            </a:r>
            <a:r>
              <a:rPr lang="en-US" dirty="0" err="1" smtClean="0"/>
              <a:t>vs</a:t>
            </a:r>
            <a:r>
              <a:rPr lang="en-US" dirty="0" smtClean="0"/>
              <a:t>-knockout-</a:t>
            </a:r>
            <a:r>
              <a:rPr lang="en-US" dirty="0" err="1" smtClean="0"/>
              <a:t>vs</a:t>
            </a:r>
            <a:r>
              <a:rPr lang="en-US" dirty="0" smtClean="0"/>
              <a:t>-</a:t>
            </a:r>
            <a:r>
              <a:rPr lang="en-US" dirty="0" err="1" smtClean="0"/>
              <a:t>avalon</a:t>
            </a:r>
            <a:r>
              <a:rPr lang="en-US" dirty="0" smtClean="0"/>
              <a:t>/5</a:t>
            </a:r>
          </a:p>
          <a:p>
            <a:endParaRPr lang="en-US" dirty="0" smtClean="0"/>
          </a:p>
          <a:p>
            <a:r>
              <a:rPr lang="en-US" dirty="0" smtClean="0"/>
              <a:t>TALK ABOUT DURANDAL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durandaljs.com</a:t>
            </a:r>
            <a:endParaRPr lang="en-US" dirty="0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2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2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2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2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30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2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Admin should include: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is a beta class.  We’re inventing this course out of nothing.  We had no other course to base it on.  It is going to be rough.  I am going to need your help to improve the class for the next people who take it.  So fill out your evaluation forms as we go along.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</a:t>
            </a:r>
            <a:r>
              <a:rPr lang="en-US" baseline="0" dirty="0" smtClean="0"/>
              <a:t> you want to keep track of how long you talk about each topic.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</a:t>
            </a:r>
            <a:r>
              <a:rPr lang="en-US" baseline="0" dirty="0" smtClean="0"/>
              <a:t> be sure to say that JetBrains gave us free licenses for AppCode and WebStorm, for education use *only*.  They describe using it for anything else as a “severe violation” of the license.  We are glad they gave us free educational licenses, so don’t use them for anything else.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What you can do with it – everything but UI, CD Entity Design, etc… don’t want to use Instruments in there, will explain later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Walkthrough of </a:t>
            </a:r>
            <a:r>
              <a:rPr lang="en-US" baseline="0" dirty="0" err="1" smtClean="0"/>
              <a:t>flyouts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Keymaps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Walkthrough of debugger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REST Tool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Walkthrough of test runner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4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30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37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refactoring: Renaming, change signature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42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50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28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“what you’ll want to use it for”, don’t forget to show IB and the Core Data Entity Designer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72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50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28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2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70 minutes to this</a:t>
            </a:r>
            <a:r>
              <a:rPr lang="en-US" baseline="0" dirty="0" smtClean="0"/>
              <a:t> topic.  Figure 35-40 min for this, then cover </a:t>
            </a:r>
            <a:r>
              <a:rPr lang="en-US" baseline="0" dirty="0" err="1" smtClean="0"/>
              <a:t>javascript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85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History:</a:t>
            </a:r>
          </a:p>
          <a:p>
            <a:r>
              <a:rPr lang="en-US" dirty="0" smtClean="0"/>
              <a:t>How</a:t>
            </a:r>
            <a:r>
              <a:rPr lang="en-US" baseline="0" dirty="0" smtClean="0"/>
              <a:t> many know about C# ? History : On to </a:t>
            </a:r>
            <a:r>
              <a:rPr lang="en-US" baseline="0" dirty="0" err="1" smtClean="0"/>
              <a:t>Obj</a:t>
            </a:r>
            <a:r>
              <a:rPr lang="en-US" baseline="0" dirty="0" smtClean="0"/>
              <a:t>-C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71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C#</a:t>
            </a:r>
          </a:p>
          <a:p>
            <a:r>
              <a:rPr lang="en-US" baseline="0" dirty="0" smtClean="0"/>
              <a:t>---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Originally written using a managed code compiler sys called “Simple Managed C”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 </a:t>
            </a:r>
            <a:r>
              <a:rPr lang="fr-FR" baseline="0" dirty="0" smtClean="0"/>
              <a:t>’</a:t>
            </a:r>
            <a:r>
              <a:rPr lang="en-US" baseline="0" dirty="0" smtClean="0"/>
              <a:t>99, dude named Anders Hejlsberg was tasked to write a new language code-named “Cool”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Also worked on J++ (was one of his first projects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He works on Type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Worked on Turbo Pascal, Embarcadero Delphi.  Stated the need to create C# arose from flaws he saw in other languages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Bill Joy and James Gosling accused that C# was a clone of Java.  Anders maintained that it was “much closer to C++” in its design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With 2.0, things began to diverge from Java – Generics, for example, are quite a bit different.  C# generics are baked in to compiler, with Java it was more of a syntax thing\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Diverged significantly in recent years, primarily through the addition of LINQ and LAMBDAs, anonymous types, Extension methods (will be talking about in a bit – Ems == Categories)</a:t>
            </a:r>
          </a:p>
          <a:p>
            <a:pPr marL="171450" indent="-171450">
              <a:buFontTx/>
              <a:buChar char="•"/>
            </a:pP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THINGS YOU WILL LOSE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Can do all sorts of things with types 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Dependency injection (I’m preparing you for all of the things you are about to lose)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9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Show the wires</a:t>
            </a:r>
          </a:p>
          <a:p>
            <a:r>
              <a:rPr lang="en-US" baseline="0" dirty="0" smtClean="0"/>
              <a:t>Show the app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the reasons for covering </a:t>
            </a:r>
            <a:r>
              <a:rPr lang="en-US" baseline="0" dirty="0" err="1" smtClean="0"/>
              <a:t>jQuery</a:t>
            </a:r>
            <a:r>
              <a:rPr lang="en-US" baseline="0" dirty="0" smtClean="0"/>
              <a:t> over one of the compact frameworks</a:t>
            </a:r>
          </a:p>
          <a:p>
            <a:r>
              <a:rPr lang="en-US" baseline="0" dirty="0" smtClean="0"/>
              <a:t>Talk about choosing Backbone over one of the others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25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Objective-C</a:t>
            </a:r>
          </a:p>
          <a:p>
            <a:r>
              <a:rPr lang="en-US" baseline="0" dirty="0" smtClean="0"/>
              <a:t>---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Brad Cox, worked with another dude named Tom Love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94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MESSAGES	</a:t>
            </a:r>
          </a:p>
          <a:p>
            <a:r>
              <a:rPr lang="en-US" dirty="0" smtClean="0"/>
              <a:t>Sending the message method to the object pointed to by the pointer </a:t>
            </a:r>
            <a:r>
              <a:rPr lang="en-US" dirty="0" err="1" smtClean="0"/>
              <a:t>obj</a:t>
            </a:r>
            <a:r>
              <a:rPr lang="en-US" dirty="0" smtClean="0"/>
              <a:t> would require the following code in C++:</a:t>
            </a:r>
          </a:p>
          <a:p>
            <a:endParaRPr lang="en-US" dirty="0" smtClean="0"/>
          </a:p>
          <a:p>
            <a:r>
              <a:rPr lang="en-US" dirty="0" err="1" smtClean="0"/>
              <a:t>obj</a:t>
            </a:r>
            <a:r>
              <a:rPr lang="en-US" dirty="0" smtClean="0"/>
              <a:t>-&gt;method(argument);</a:t>
            </a:r>
          </a:p>
          <a:p>
            <a:endParaRPr lang="en-US" dirty="0" smtClean="0"/>
          </a:p>
          <a:p>
            <a:r>
              <a:rPr lang="en-US" dirty="0" smtClean="0"/>
              <a:t>In Objective-C, this is written as follows: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obj</a:t>
            </a:r>
            <a:r>
              <a:rPr lang="en-US" dirty="0" smtClean="0"/>
              <a:t> </a:t>
            </a:r>
            <a:r>
              <a:rPr lang="en-US" dirty="0" err="1" smtClean="0"/>
              <a:t>method:argument</a:t>
            </a:r>
            <a:r>
              <a:rPr lang="en-US" dirty="0" smtClean="0"/>
              <a:t>];</a:t>
            </a:r>
          </a:p>
          <a:p>
            <a:endParaRPr lang="en-US" dirty="0" smtClean="0"/>
          </a:p>
          <a:p>
            <a:r>
              <a:rPr lang="en-US" dirty="0" smtClean="0"/>
              <a:t>Talk about variable </a:t>
            </a:r>
            <a:r>
              <a:rPr lang="en-US" dirty="0" err="1" smtClean="0"/>
              <a:t>args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www.numbergrinder.com</a:t>
            </a:r>
            <a:r>
              <a:rPr lang="en-US" dirty="0" smtClean="0"/>
              <a:t>/2008/12/variable-arguments-</a:t>
            </a:r>
            <a:r>
              <a:rPr lang="en-US" dirty="0" err="1" smtClean="0"/>
              <a:t>varargs</a:t>
            </a:r>
            <a:r>
              <a:rPr lang="en-US" dirty="0" smtClean="0"/>
              <a:t>-in-objective-c/</a:t>
            </a:r>
          </a:p>
          <a:p>
            <a:endParaRPr lang="en-US" dirty="0" smtClean="0"/>
          </a:p>
          <a:p>
            <a:r>
              <a:rPr lang="en-US" dirty="0" err="1" smtClean="0"/>
              <a:t>NSInvocation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www.informit.com</a:t>
            </a:r>
            <a:r>
              <a:rPr lang="en-US" dirty="0" smtClean="0"/>
              <a:t>/articles/</a:t>
            </a:r>
            <a:r>
              <a:rPr lang="en-US" dirty="0" err="1" smtClean="0"/>
              <a:t>article.aspx?p</a:t>
            </a:r>
            <a:r>
              <a:rPr lang="en-US" dirty="0" smtClean="0"/>
              <a:t>=1620076&amp;seqNum=3</a:t>
            </a:r>
          </a:p>
          <a:p>
            <a:endParaRPr lang="en-US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57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Crack open</a:t>
            </a:r>
            <a:r>
              <a:rPr lang="en-US" baseline="0" dirty="0" smtClean="0"/>
              <a:t> VS2012 and </a:t>
            </a:r>
            <a:r>
              <a:rPr lang="en-US" baseline="0" dirty="0" err="1" smtClean="0"/>
              <a:t>AppCode</a:t>
            </a:r>
            <a:r>
              <a:rPr lang="en-US" baseline="0" dirty="0" smtClean="0"/>
              <a:t> to show some stuff off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856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 plus 30 minutes to deploy it.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5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purpose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0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details slide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JS</a:t>
            </a:r>
            <a:r>
              <a:rPr lang="en-US" baseline="0" dirty="0" smtClean="0"/>
              <a:t> &gt; Native bridge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Native &gt; JS bridge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6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70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28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Break</a:t>
            </a:r>
            <a:r>
              <a:rPr lang="en-US" baseline="0" dirty="0" smtClean="0"/>
              <a:t>out here to show some examples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6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25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assigned 30 minutes to this</a:t>
            </a:r>
            <a:r>
              <a:rPr lang="en-US" baseline="0" dirty="0" smtClean="0"/>
              <a:t> topic.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53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7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2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2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2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https://</a:t>
            </a:r>
            <a:r>
              <a:rPr lang="en-US" dirty="0" err="1" smtClean="0"/>
              <a:t>codiqa.com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7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venir Book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10794"/>
            <a:ext cx="762000" cy="10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8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9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3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2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7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1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3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2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rgbClr val="BD4D3B"/>
          </a:solidFill>
          <a:latin typeface="Avenir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•"/>
        <a:defRPr sz="3200" kern="1200">
          <a:solidFill>
            <a:schemeClr val="tx1"/>
          </a:solidFill>
          <a:latin typeface="Avenir Heavy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–"/>
        <a:defRPr sz="2800" b="0" kern="1200">
          <a:solidFill>
            <a:schemeClr val="tx1"/>
          </a:solidFill>
          <a:latin typeface="Avenir Heavy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•"/>
        <a:defRPr sz="24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–"/>
        <a:defRPr sz="20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»"/>
        <a:defRPr sz="20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Responsive enterprise mobile development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2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Architecture: </a:t>
            </a:r>
            <a:r>
              <a:rPr lang="en-US" dirty="0" err="1" smtClean="0"/>
              <a:t>shrinkwrap</a:t>
            </a:r>
            <a:r>
              <a:rPr lang="en-US" dirty="0" smtClean="0"/>
              <a:t> hybrid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PhoneGap</a:t>
            </a:r>
            <a:r>
              <a:rPr lang="en-US" dirty="0" smtClean="0"/>
              <a:t>/Titanium/</a:t>
            </a:r>
            <a:r>
              <a:rPr lang="en-US" dirty="0" err="1" smtClean="0"/>
              <a:t>SenchaTouch</a:t>
            </a:r>
            <a:endParaRPr lang="en-US" dirty="0" smtClean="0"/>
          </a:p>
          <a:p>
            <a:r>
              <a:rPr lang="en-US" dirty="0" err="1" smtClean="0"/>
              <a:t>Codiqa</a:t>
            </a:r>
            <a:endParaRPr lang="en-US" dirty="0" smtClean="0"/>
          </a:p>
          <a:p>
            <a:pPr lvl="1"/>
            <a:r>
              <a:rPr lang="en-US" dirty="0" err="1" smtClean="0"/>
              <a:t>jQueryMobile</a:t>
            </a:r>
            <a:r>
              <a:rPr lang="en-US" dirty="0" smtClean="0"/>
              <a:t> for the UI</a:t>
            </a:r>
          </a:p>
          <a:p>
            <a:pPr lvl="1"/>
            <a:r>
              <a:rPr lang="en-US" dirty="0" smtClean="0"/>
              <a:t>Great for throwing together quick prototypes to prove out an app or UI idea</a:t>
            </a:r>
          </a:p>
          <a:p>
            <a:pPr lvl="1"/>
            <a:r>
              <a:rPr lang="en-US" dirty="0" smtClean="0"/>
              <a:t>Can work for Prod, as long as </a:t>
            </a:r>
            <a:r>
              <a:rPr lang="en-US" u="sng" dirty="0" smtClean="0"/>
              <a:t>you</a:t>
            </a:r>
            <a:r>
              <a:rPr lang="en-US" dirty="0" smtClean="0"/>
              <a:t> </a:t>
            </a:r>
            <a:r>
              <a:rPr lang="en-US" u="sng" dirty="0" smtClean="0"/>
              <a:t>know</a:t>
            </a:r>
            <a:r>
              <a:rPr lang="en-US" dirty="0" smtClean="0"/>
              <a:t>, DEFINITIVELY, that the business will never need to covert to native</a:t>
            </a:r>
          </a:p>
          <a:p>
            <a:pPr lvl="1"/>
            <a:r>
              <a:rPr lang="en-US" dirty="0" smtClean="0"/>
              <a:t>Most of them cost cash money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74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Architecture: </a:t>
            </a:r>
            <a:r>
              <a:rPr lang="en-US" dirty="0" err="1" smtClean="0"/>
              <a:t>MVWhatever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Assess the problem.</a:t>
            </a:r>
          </a:p>
          <a:p>
            <a:r>
              <a:rPr lang="en-US" dirty="0" smtClean="0"/>
              <a:t>They are not all equal.  Choose the one that best suits itself to the problem and the situation.</a:t>
            </a:r>
          </a:p>
          <a:p>
            <a:r>
              <a:rPr lang="en-US" dirty="0" smtClean="0"/>
              <a:t>Community Support?</a:t>
            </a:r>
          </a:p>
          <a:p>
            <a:r>
              <a:rPr lang="en-US" dirty="0" smtClean="0"/>
              <a:t>Collaboration Support?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8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Architecture: Native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34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case for native</a:t>
            </a:r>
          </a:p>
          <a:p>
            <a:pPr lvl="1"/>
            <a:r>
              <a:rPr lang="en-US" dirty="0" smtClean="0"/>
              <a:t>VERY delightful</a:t>
            </a:r>
          </a:p>
          <a:p>
            <a:pPr lvl="1"/>
            <a:r>
              <a:rPr lang="en-US" dirty="0" smtClean="0"/>
              <a:t>Much quicker to bootstrap</a:t>
            </a:r>
          </a:p>
          <a:p>
            <a:pPr lvl="1"/>
            <a:r>
              <a:rPr lang="en-US" dirty="0" smtClean="0"/>
              <a:t>Much easier to build out UI and platform-specific UX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468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Architecture: Native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3400" y="1570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case for native</a:t>
            </a:r>
          </a:p>
          <a:p>
            <a:pPr lvl="1"/>
            <a:r>
              <a:rPr lang="en-US" dirty="0"/>
              <a:t>Better hardware access (camera, geo, video, </a:t>
            </a:r>
            <a:r>
              <a:rPr lang="en-US" dirty="0" smtClean="0"/>
              <a:t>audio</a:t>
            </a:r>
            <a:endParaRPr lang="en-US" dirty="0"/>
          </a:p>
          <a:p>
            <a:pPr lvl="1"/>
            <a:r>
              <a:rPr lang="en-US" dirty="0"/>
              <a:t>Much more </a:t>
            </a:r>
            <a:r>
              <a:rPr lang="en-US" dirty="0" err="1"/>
              <a:t>performant</a:t>
            </a:r>
            <a:r>
              <a:rPr lang="en-US" dirty="0"/>
              <a:t>, better capable to deal with large </a:t>
            </a:r>
            <a:r>
              <a:rPr lang="en-US" dirty="0" smtClean="0"/>
              <a:t>datasets</a:t>
            </a:r>
            <a:endParaRPr lang="en-US" dirty="0"/>
          </a:p>
          <a:p>
            <a:pPr lvl="1"/>
            <a:r>
              <a:rPr lang="en-US" dirty="0"/>
              <a:t>Little or no dependence on 3rd party frameworks/</a:t>
            </a:r>
            <a:r>
              <a:rPr lang="en-US" dirty="0" smtClean="0"/>
              <a:t>libraries</a:t>
            </a:r>
            <a:endParaRPr lang="en-US" dirty="0"/>
          </a:p>
          <a:p>
            <a:pPr lvl="1"/>
            <a:r>
              <a:rPr lang="en-US" dirty="0"/>
              <a:t>Minimal cost up front to get going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8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Architecture: Native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problem with native</a:t>
            </a:r>
          </a:p>
          <a:p>
            <a:pPr lvl="1"/>
            <a:r>
              <a:rPr lang="en-US" dirty="0" smtClean="0"/>
              <a:t>No cross-platform support.  Little or no options for sharing code across platforms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/Android/Windows Phone/Desktop = 3 or 4 separate codebases all written to do the same thing</a:t>
            </a:r>
          </a:p>
          <a:p>
            <a:pPr lvl="1"/>
            <a:r>
              <a:rPr lang="en-US" dirty="0" smtClean="0"/>
              <a:t>Tougher resource and infrastructure problem</a:t>
            </a:r>
          </a:p>
        </p:txBody>
      </p:sp>
    </p:spTree>
    <p:extLst>
      <p:ext uri="{BB962C8B-B14F-4D97-AF65-F5344CB8AC3E}">
        <p14:creationId xmlns:p14="http://schemas.microsoft.com/office/powerpoint/2010/main" val="338501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Architecture: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case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What exactly is it?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99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Architecture: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case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Every </a:t>
            </a:r>
            <a:r>
              <a:rPr lang="en-US" dirty="0"/>
              <a:t>point made for native works for </a:t>
            </a:r>
            <a:r>
              <a:rPr lang="en-US" dirty="0" err="1"/>
              <a:t>Xamarin</a:t>
            </a:r>
            <a:r>
              <a:rPr lang="en-US" dirty="0"/>
              <a:t>.  It’s native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Supports the ability to write a cross-platform app from a single codebase</a:t>
            </a:r>
          </a:p>
          <a:p>
            <a:pPr lvl="1"/>
            <a:r>
              <a:rPr lang="en-US" dirty="0" smtClean="0"/>
              <a:t>It’s .NET.  You already know how to build it.</a:t>
            </a:r>
          </a:p>
          <a:p>
            <a:pPr lvl="1"/>
            <a:r>
              <a:rPr lang="en-US" dirty="0" smtClean="0"/>
              <a:t>Releases are lock-step with </a:t>
            </a:r>
            <a:r>
              <a:rPr lang="en-US" dirty="0" err="1" smtClean="0"/>
              <a:t>iOS</a:t>
            </a:r>
            <a:r>
              <a:rPr lang="en-US" dirty="0" smtClean="0"/>
              <a:t> releases.  Don’t appear to be going anywhere.</a:t>
            </a:r>
          </a:p>
        </p:txBody>
      </p:sp>
    </p:spTree>
    <p:extLst>
      <p:ext uri="{BB962C8B-B14F-4D97-AF65-F5344CB8AC3E}">
        <p14:creationId xmlns:p14="http://schemas.microsoft.com/office/powerpoint/2010/main" val="238670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Architecture: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096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Avenir Heavy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D4D3B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problem with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It’s expensive</a:t>
            </a:r>
          </a:p>
          <a:p>
            <a:pPr lvl="1"/>
            <a:r>
              <a:rPr lang="en-US" dirty="0" smtClean="0"/>
              <a:t>Still a highly specialized skill, which will limit opportunity</a:t>
            </a:r>
          </a:p>
          <a:p>
            <a:pPr lvl="1"/>
            <a:r>
              <a:rPr lang="en-US" dirty="0" smtClean="0"/>
              <a:t>It’s a black box.  You are at the mercy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Fairly mature, but not without its problems</a:t>
            </a:r>
          </a:p>
        </p:txBody>
      </p:sp>
    </p:spTree>
    <p:extLst>
      <p:ext uri="{BB962C8B-B14F-4D97-AF65-F5344CB8AC3E}">
        <p14:creationId xmlns:p14="http://schemas.microsoft.com/office/powerpoint/2010/main" val="223569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HYBRID STACK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1866900" y="5943600"/>
            <a:ext cx="5410200" cy="762000"/>
          </a:xfrm>
          <a:prstGeom prst="cloud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2057400"/>
            <a:ext cx="1752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HTML5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5100" y="2057400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SASS / COMPASS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20574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LIVE EDIT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700" y="3581400"/>
            <a:ext cx="19431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JQUERY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8400" y="336000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BACKBONE / UNDERSCORE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" y="30480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REQUIREJS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7400" y="2819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JASMINE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119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SINONJS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9800" y="3500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KARMA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5000" y="38055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PHANTOMJS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0600" y="38817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ANGULARJS</a:t>
            </a:r>
            <a:endParaRPr lang="en-US" sz="2400" dirty="0">
              <a:solidFill>
                <a:schemeClr val="bg1">
                  <a:alpha val="23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71800" y="3886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KNOCKOUT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00300" y="5206424"/>
            <a:ext cx="2476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CORE DATA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600" y="48768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AFNETWORKING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0000" y="49530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XCTEST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1200" y="47345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OBJ-C MOCKS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34000" y="52679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TYPHOON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8600" y="3505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ZEPTOJS</a:t>
            </a:r>
            <a:endParaRPr lang="en-US" sz="2400" dirty="0">
              <a:solidFill>
                <a:schemeClr val="bg1">
                  <a:alpha val="23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4800" y="458218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UIWEBVIEW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39566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for the stack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5900" y="1853624"/>
            <a:ext cx="4381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JetBrains</a:t>
            </a:r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WebStorm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85900" y="3429000"/>
            <a:ext cx="4381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JetBrains</a:t>
            </a:r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WebStorm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5800" y="5029200"/>
            <a:ext cx="4381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JetBrains</a:t>
            </a:r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AppCode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24000" y="5029200"/>
            <a:ext cx="2209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Xcode</a:t>
            </a:r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 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pic>
        <p:nvPicPr>
          <p:cNvPr id="41" name="Picture 40" descr="webstor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73792"/>
            <a:ext cx="838200" cy="717637"/>
          </a:xfrm>
          <a:prstGeom prst="rect">
            <a:avLst/>
          </a:prstGeom>
          <a:effectLst>
            <a:glow rad="114300">
              <a:schemeClr val="bg1">
                <a:alpha val="75000"/>
              </a:schemeClr>
            </a:glow>
          </a:effectLst>
        </p:spPr>
      </p:pic>
      <p:pic>
        <p:nvPicPr>
          <p:cNvPr id="44" name="Picture 43" descr="webstor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193387"/>
            <a:ext cx="838200" cy="717637"/>
          </a:xfrm>
          <a:prstGeom prst="rect">
            <a:avLst/>
          </a:prstGeom>
          <a:effectLst>
            <a:glow rad="114300">
              <a:schemeClr val="bg1">
                <a:alpha val="75000"/>
              </a:schemeClr>
            </a:glow>
          </a:effectLst>
        </p:spPr>
      </p:pic>
      <p:pic>
        <p:nvPicPr>
          <p:cNvPr id="47" name="Picture 46" descr="xcodelogowtransparenc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00600"/>
            <a:ext cx="841248" cy="841248"/>
          </a:xfrm>
          <a:prstGeom prst="rect">
            <a:avLst/>
          </a:prstGeom>
          <a:effectLst/>
        </p:spPr>
      </p:pic>
      <p:pic>
        <p:nvPicPr>
          <p:cNvPr id="48" name="Picture 47" descr="appcode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76800"/>
            <a:ext cx="841248" cy="841248"/>
          </a:xfrm>
          <a:prstGeom prst="rect">
            <a:avLst/>
          </a:prstGeom>
          <a:effectLst>
            <a:glow rad="101600">
              <a:schemeClr val="bg1">
                <a:alpha val="75000"/>
              </a:schemeClr>
            </a:glow>
          </a:effectLst>
        </p:spPr>
      </p:pic>
      <p:grpSp>
        <p:nvGrpSpPr>
          <p:cNvPr id="14" name="Group 13"/>
          <p:cNvGrpSpPr/>
          <p:nvPr/>
        </p:nvGrpSpPr>
        <p:grpSpPr>
          <a:xfrm>
            <a:off x="5867400" y="1447800"/>
            <a:ext cx="2819400" cy="1219200"/>
            <a:chOff x="5867400" y="1447800"/>
            <a:chExt cx="2819400" cy="1219200"/>
          </a:xfrm>
        </p:grpSpPr>
        <p:grpSp>
          <p:nvGrpSpPr>
            <p:cNvPr id="10" name="Group 9"/>
            <p:cNvGrpSpPr/>
            <p:nvPr/>
          </p:nvGrpSpPr>
          <p:grpSpPr>
            <a:xfrm>
              <a:off x="5867400" y="1447800"/>
              <a:ext cx="1943100" cy="685800"/>
              <a:chOff x="5867400" y="1371600"/>
              <a:chExt cx="1943100" cy="685800"/>
            </a:xfrm>
          </p:grpSpPr>
          <p:pic>
            <p:nvPicPr>
              <p:cNvPr id="3" name="Picture 2" descr="safari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400" y="13716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400800" y="1396424"/>
                <a:ext cx="140970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solidFill>
                      <a:schemeClr val="bg1"/>
                    </a:solidFill>
                    <a:latin typeface="Avenir Heavy"/>
                    <a:cs typeface="Avenir Heavy"/>
                  </a:rPr>
                  <a:t>Safari</a:t>
                </a:r>
                <a:endParaRPr lang="en-US" sz="3200" dirty="0">
                  <a:solidFill>
                    <a:schemeClr val="bg1"/>
                  </a:solidFill>
                  <a:latin typeface="Avenir Heavy"/>
                  <a:cs typeface="Avenir Heavy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00800" y="2053201"/>
              <a:ext cx="2286000" cy="613799"/>
              <a:chOff x="6400800" y="2057400"/>
              <a:chExt cx="2286000" cy="61379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400800" y="2057400"/>
                <a:ext cx="609600" cy="613799"/>
                <a:chOff x="9925394" y="2057400"/>
                <a:chExt cx="1553539" cy="156210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10210800" y="2362200"/>
                  <a:ext cx="996696" cy="990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4" descr="Chrome.jpeg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000" b="97000" l="25667" r="74000">
                              <a14:foregroundMark x1="50167" y1="52333" x2="50167" y2="52333"/>
                              <a14:foregroundMark x1="52500" y1="38333" x2="52500" y2="38333"/>
                              <a14:foregroundMark x1="52500" y1="38333" x2="52500" y2="38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11" r="25263"/>
                <a:stretch/>
              </p:blipFill>
              <p:spPr>
                <a:xfrm>
                  <a:off x="9925394" y="2057400"/>
                  <a:ext cx="1553539" cy="1562100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/>
              <p:cNvSpPr txBox="1"/>
              <p:nvPr/>
            </p:nvSpPr>
            <p:spPr>
              <a:xfrm>
                <a:off x="6972300" y="2057400"/>
                <a:ext cx="171450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solidFill>
                      <a:schemeClr val="bg1"/>
                    </a:solidFill>
                    <a:latin typeface="Avenir Heavy"/>
                    <a:cs typeface="Avenir Heavy"/>
                  </a:rPr>
                  <a:t>Chrome</a:t>
                </a:r>
                <a:endParaRPr lang="en-US" sz="3200" dirty="0">
                  <a:solidFill>
                    <a:schemeClr val="bg1"/>
                  </a:solidFill>
                  <a:latin typeface="Avenir Heavy"/>
                  <a:cs typeface="Avenir Heavy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5867400" y="2971800"/>
            <a:ext cx="2819400" cy="1219200"/>
            <a:chOff x="5867400" y="1447800"/>
            <a:chExt cx="2819400" cy="1219200"/>
          </a:xfrm>
        </p:grpSpPr>
        <p:grpSp>
          <p:nvGrpSpPr>
            <p:cNvPr id="29" name="Group 28"/>
            <p:cNvGrpSpPr/>
            <p:nvPr/>
          </p:nvGrpSpPr>
          <p:grpSpPr>
            <a:xfrm>
              <a:off x="5867400" y="1447800"/>
              <a:ext cx="1943100" cy="685800"/>
              <a:chOff x="5867400" y="1371600"/>
              <a:chExt cx="1943100" cy="685800"/>
            </a:xfrm>
          </p:grpSpPr>
          <p:pic>
            <p:nvPicPr>
              <p:cNvPr id="36" name="Picture 35" descr="safari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400" y="13716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400800" y="1396424"/>
                <a:ext cx="140970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solidFill>
                      <a:schemeClr val="bg1"/>
                    </a:solidFill>
                    <a:latin typeface="Avenir Heavy"/>
                    <a:cs typeface="Avenir Heavy"/>
                  </a:rPr>
                  <a:t>Safari</a:t>
                </a:r>
                <a:endParaRPr lang="en-US" sz="3200" dirty="0">
                  <a:solidFill>
                    <a:schemeClr val="bg1"/>
                  </a:solidFill>
                  <a:latin typeface="Avenir Heavy"/>
                  <a:cs typeface="Avenir Heavy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400800" y="2053201"/>
              <a:ext cx="2286000" cy="613799"/>
              <a:chOff x="6400800" y="2057400"/>
              <a:chExt cx="2286000" cy="61379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400800" y="2057400"/>
                <a:ext cx="609600" cy="613799"/>
                <a:chOff x="9925394" y="2057400"/>
                <a:chExt cx="1553539" cy="156210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0210800" y="2362200"/>
                  <a:ext cx="996696" cy="990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5" name="Picture 34" descr="Chrome.jpeg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000" b="97000" l="25667" r="74000">
                              <a14:foregroundMark x1="50167" y1="52333" x2="50167" y2="52333"/>
                              <a14:foregroundMark x1="52500" y1="38333" x2="52500" y2="38333"/>
                              <a14:foregroundMark x1="52500" y1="38333" x2="52500" y2="38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11" r="25263"/>
                <a:stretch/>
              </p:blipFill>
              <p:spPr>
                <a:xfrm>
                  <a:off x="9925394" y="2057400"/>
                  <a:ext cx="1553539" cy="1562100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/>
              <p:cNvSpPr txBox="1"/>
              <p:nvPr/>
            </p:nvSpPr>
            <p:spPr>
              <a:xfrm>
                <a:off x="6972300" y="2057400"/>
                <a:ext cx="171450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solidFill>
                      <a:schemeClr val="bg1"/>
                    </a:solidFill>
                    <a:latin typeface="Avenir Heavy"/>
                    <a:cs typeface="Avenir Heavy"/>
                  </a:rPr>
                  <a:t>Chrome</a:t>
                </a:r>
                <a:endParaRPr lang="en-US" sz="3200" dirty="0">
                  <a:solidFill>
                    <a:schemeClr val="bg1"/>
                  </a:solidFill>
                  <a:latin typeface="Avenir Heavy"/>
                  <a:cs typeface="Avenir Heavy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125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1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from visual studio to AppCode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95400" y="1447800"/>
            <a:ext cx="6400800" cy="2286000"/>
            <a:chOff x="1295400" y="1447800"/>
            <a:chExt cx="6400800" cy="2286000"/>
          </a:xfrm>
        </p:grpSpPr>
        <p:pic>
          <p:nvPicPr>
            <p:cNvPr id="3" name="Picture 2" descr="Screen Shot 2013-09-19 at 8.42.22 AM.ps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1524000"/>
              <a:ext cx="2082800" cy="2082800"/>
            </a:xfrm>
            <a:prstGeom prst="rect">
              <a:avLst/>
            </a:prstGeom>
          </p:spPr>
        </p:pic>
        <p:pic>
          <p:nvPicPr>
            <p:cNvPr id="6" name="Picture 5" descr="appcode 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625" y="1447800"/>
              <a:ext cx="2436575" cy="2286000"/>
            </a:xfrm>
            <a:prstGeom prst="rect">
              <a:avLst/>
            </a:prstGeom>
          </p:spPr>
        </p:pic>
        <p:sp>
          <p:nvSpPr>
            <p:cNvPr id="8" name="Striped Right Arrow 7"/>
            <p:cNvSpPr/>
            <p:nvPr/>
          </p:nvSpPr>
          <p:spPr>
            <a:xfrm>
              <a:off x="3657600" y="2286000"/>
              <a:ext cx="1524000" cy="609600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17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=&gt; AppCode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you’ll want to use it for</a:t>
            </a:r>
          </a:p>
          <a:p>
            <a:r>
              <a:rPr lang="en-US" dirty="0" smtClean="0"/>
              <a:t>Lay of the land</a:t>
            </a:r>
          </a:p>
          <a:p>
            <a:r>
              <a:rPr lang="en-US" dirty="0" err="1" smtClean="0"/>
              <a:t>Keymaps</a:t>
            </a:r>
            <a:endParaRPr lang="en-US" dirty="0" smtClean="0"/>
          </a:p>
          <a:p>
            <a:r>
              <a:rPr lang="en-US" dirty="0" smtClean="0"/>
              <a:t>Debugging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3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from </a:t>
            </a:r>
            <a:r>
              <a:rPr lang="en-US" dirty="0"/>
              <a:t>R</a:t>
            </a:r>
            <a:r>
              <a:rPr lang="en-US" dirty="0" smtClean="0"/>
              <a:t>eSharper to AppCode</a:t>
            </a:r>
            <a:endParaRPr lang="en-US" dirty="0"/>
          </a:p>
        </p:txBody>
      </p:sp>
      <p:pic>
        <p:nvPicPr>
          <p:cNvPr id="6" name="Picture 5" descr="appcod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25" y="1447800"/>
            <a:ext cx="2436575" cy="22860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3657600" y="2286000"/>
            <a:ext cx="1524000" cy="6096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esharp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95" y="1600200"/>
            <a:ext cx="253030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ReSharper =&gt; AppCode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&amp; </a:t>
            </a:r>
            <a:r>
              <a:rPr lang="en-US" dirty="0" err="1" smtClean="0"/>
              <a:t>autogen</a:t>
            </a:r>
            <a:endParaRPr lang="en-US" dirty="0" smtClean="0"/>
          </a:p>
          <a:p>
            <a:r>
              <a:rPr lang="en-US" dirty="0" smtClean="0"/>
              <a:t>Shortcuts</a:t>
            </a:r>
          </a:p>
          <a:p>
            <a:r>
              <a:rPr lang="en-US" dirty="0" smtClean="0"/>
              <a:t>Refactoring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9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from visual studio to Xcode 5</a:t>
            </a:r>
            <a:endParaRPr lang="en-US" dirty="0"/>
          </a:p>
        </p:txBody>
      </p:sp>
      <p:pic>
        <p:nvPicPr>
          <p:cNvPr id="5" name="Picture 4" descr="Screen Shot 2013-09-19 at 8.42.22 AM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2082800" cy="2082800"/>
          </a:xfrm>
          <a:prstGeom prst="rect">
            <a:avLst/>
          </a:prstGeom>
        </p:spPr>
      </p:pic>
      <p:pic>
        <p:nvPicPr>
          <p:cNvPr id="3" name="Picture 2" descr="xcodelogowtransparenc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19200"/>
            <a:ext cx="2740404" cy="26670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3657600" y="2286000"/>
            <a:ext cx="1524000" cy="6096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4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=&gt; Xcode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you’ll want to use it for</a:t>
            </a:r>
          </a:p>
          <a:p>
            <a:r>
              <a:rPr lang="en-US" dirty="0"/>
              <a:t>Lay of the </a:t>
            </a:r>
            <a:r>
              <a:rPr lang="en-US" dirty="0" smtClean="0"/>
              <a:t>land</a:t>
            </a:r>
            <a:endParaRPr lang="en-US" dirty="0"/>
          </a:p>
          <a:p>
            <a:r>
              <a:rPr lang="en-US" dirty="0" smtClean="0"/>
              <a:t>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5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ebstor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13248"/>
            <a:ext cx="2209800" cy="1891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from visual studio to </a:t>
            </a:r>
            <a:r>
              <a:rPr lang="en-US" dirty="0" err="1" smtClean="0"/>
              <a:t>webstorm</a:t>
            </a:r>
            <a:endParaRPr lang="en-US" dirty="0"/>
          </a:p>
        </p:txBody>
      </p:sp>
      <p:pic>
        <p:nvPicPr>
          <p:cNvPr id="5" name="Picture 4" descr="Screen Shot 2013-09-19 at 8.42.22 AM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2082800" cy="20828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3657600" y="2286000"/>
            <a:ext cx="1524000" cy="6096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4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=&gt; </a:t>
            </a:r>
            <a:r>
              <a:rPr lang="en-US" dirty="0" err="1" smtClean="0"/>
              <a:t>webstorm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you’ll want to use it for</a:t>
            </a:r>
          </a:p>
          <a:p>
            <a:r>
              <a:rPr lang="en-US" dirty="0"/>
              <a:t>Lay of the land</a:t>
            </a:r>
          </a:p>
          <a:p>
            <a:r>
              <a:rPr lang="en-US" dirty="0" smtClean="0"/>
              <a:t>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from C# to objective-c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 ){ } == [ ]{ }</a:t>
            </a:r>
            <a:endParaRPr lang="en-US" sz="8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1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=&gt; objective-c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81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Avenir Heavy"/>
                <a:cs typeface="Avenir Heavy"/>
              </a:rPr>
              <a:t>History</a:t>
            </a:r>
            <a:r>
              <a:rPr lang="en-US" dirty="0" smtClean="0"/>
              <a:t> of the World</a:t>
            </a:r>
          </a:p>
        </p:txBody>
      </p:sp>
      <p:pic>
        <p:nvPicPr>
          <p:cNvPr id="4" name="Picture 3" descr="historyofworld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0"/>
            <a:ext cx="6586339" cy="2809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5247382"/>
            <a:ext cx="64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>
                <a:latin typeface="Avenir Heavy"/>
                <a:cs typeface="Avenir Heavy"/>
              </a:rPr>
              <a:t>C#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>
                <a:latin typeface="Avenir Heavy"/>
                <a:cs typeface="Avenir Heavy"/>
              </a:rPr>
              <a:t>Objective - C</a:t>
            </a:r>
            <a:endParaRPr lang="en-US" sz="3200" dirty="0"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190073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</a:t>
            </a:r>
          </a:p>
          <a:p>
            <a:r>
              <a:rPr lang="en-US" dirty="0" smtClean="0"/>
              <a:t>Parking Lot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6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Dude.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2667000" cy="36368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800" y="250567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Worked at Borland on Pascal and Delphi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Initially written with “Simple Managed C”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Originally code-named “Cool”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95347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The Clone Wars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33800" y="471547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2.0: Generics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LINQ! LAMBDAS!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Type-a-</a:t>
            </a:r>
            <a:r>
              <a:rPr lang="en-US" dirty="0" err="1" smtClean="0">
                <a:latin typeface="Avenir Heavy"/>
                <a:cs typeface="Avenir Heavy"/>
              </a:rPr>
              <a:t>teria</a:t>
            </a:r>
            <a:endParaRPr lang="en-US" dirty="0" smtClean="0"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24000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Objective-c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Dude.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33800" y="21336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First cut of </a:t>
            </a:r>
            <a:r>
              <a:rPr lang="en-US" dirty="0" err="1" smtClean="0">
                <a:latin typeface="Avenir Heavy"/>
                <a:cs typeface="Avenir Heavy"/>
              </a:rPr>
              <a:t>Obj</a:t>
            </a:r>
            <a:r>
              <a:rPr lang="en-US" dirty="0" smtClean="0">
                <a:latin typeface="Avenir Heavy"/>
                <a:cs typeface="Avenir Heavy"/>
              </a:rPr>
              <a:t>-C while at </a:t>
            </a:r>
            <a:r>
              <a:rPr lang="en-US" dirty="0" err="1" smtClean="0">
                <a:latin typeface="Avenir Heavy"/>
                <a:cs typeface="Avenir Heavy"/>
              </a:rPr>
              <a:t>Stepstone</a:t>
            </a:r>
            <a:endParaRPr lang="en-US" dirty="0" smtClean="0">
              <a:latin typeface="Avenir Heavy"/>
              <a:cs typeface="Avenir Heavy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Initially written as a C preprocessor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Originally OOPC (OO Pre-Compiler)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5814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Licensed by Jobs &amp; NeXT in 1988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Extended the GCC to support </a:t>
            </a:r>
            <a:r>
              <a:rPr lang="en-US" dirty="0" err="1" smtClean="0">
                <a:latin typeface="Avenir Heavy"/>
                <a:cs typeface="Avenir Heavy"/>
              </a:rPr>
              <a:t>Obj</a:t>
            </a:r>
            <a:r>
              <a:rPr lang="en-US" dirty="0" smtClean="0">
                <a:latin typeface="Avenir Heavy"/>
                <a:cs typeface="Avenir Heavy"/>
              </a:rPr>
              <a:t>-C,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Heavy"/>
                <a:cs typeface="Avenir Heavy"/>
              </a:rPr>
              <a:t>Added </a:t>
            </a:r>
            <a:r>
              <a:rPr lang="en-US" dirty="0" err="1" smtClean="0">
                <a:latin typeface="Avenir Heavy"/>
                <a:cs typeface="Avenir Heavy"/>
              </a:rPr>
              <a:t>AppKit</a:t>
            </a:r>
            <a:r>
              <a:rPr lang="en-US" dirty="0" smtClean="0">
                <a:latin typeface="Avenir Heavy"/>
                <a:cs typeface="Avenir Heavy"/>
              </a:rPr>
              <a:t>/</a:t>
            </a:r>
            <a:r>
              <a:rPr lang="en-US" dirty="0" err="1" smtClean="0">
                <a:latin typeface="Avenir Heavy"/>
                <a:cs typeface="Avenir Heavy"/>
              </a:rPr>
              <a:t>FoundationKit</a:t>
            </a:r>
            <a:r>
              <a:rPr lang="en-US" dirty="0" smtClean="0">
                <a:latin typeface="Avenir Heavy"/>
                <a:cs typeface="Avenir Heavy"/>
              </a:rPr>
              <a:t> for UI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09800"/>
            <a:ext cx="27432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75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Diffs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[Messages], not “Calls”</a:t>
            </a:r>
          </a:p>
          <a:p>
            <a:r>
              <a:rPr lang="en-US" dirty="0" smtClean="0"/>
              <a:t> .h &amp; .m</a:t>
            </a:r>
          </a:p>
          <a:p>
            <a:r>
              <a:rPr lang="en-US" dirty="0" smtClean="0"/>
              <a:t>Colon-separated methods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Id types == Generics (</a:t>
            </a:r>
            <a:r>
              <a:rPr lang="en-US" dirty="0" err="1" smtClean="0"/>
              <a:t>sorta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Predicates == LINQ/LAMBDA (</a:t>
            </a:r>
            <a:r>
              <a:rPr lang="en-US" dirty="0" err="1" smtClean="0"/>
              <a:t>sorta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Types…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0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Objective-c examples</a:t>
            </a:r>
            <a:endParaRPr lang="en-US" dirty="0"/>
          </a:p>
        </p:txBody>
      </p:sp>
      <p:pic>
        <p:nvPicPr>
          <p:cNvPr id="5" name="Picture 4" descr="Screen Shot 2013-09-18 at 4.2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8" y="0"/>
            <a:ext cx="865808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elloworld-androi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-76200"/>
            <a:ext cx="3048342" cy="4876800"/>
          </a:xfrm>
          <a:prstGeom prst="rect">
            <a:avLst/>
          </a:prstGeom>
        </p:spPr>
      </p:pic>
      <p:pic>
        <p:nvPicPr>
          <p:cNvPr id="3" name="Picture 2" descr="helloworld-i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"/>
            <a:ext cx="2015288" cy="4267200"/>
          </a:xfrm>
          <a:prstGeom prst="rect">
            <a:avLst/>
          </a:prstGeom>
        </p:spPr>
      </p:pic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76200">
                    <a:schemeClr val="bg1">
                      <a:alpha val="72000"/>
                    </a:schemeClr>
                  </a:glow>
                </a:effectLst>
              </a:rPr>
              <a:t>Lab: cross-platform hybrid hello world</a:t>
            </a:r>
            <a:endParaRPr lang="en-US" dirty="0">
              <a:effectLst>
                <a:glow rad="76200">
                  <a:schemeClr val="bg1">
                    <a:alpha val="72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323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this lab, you will create a cross-platform hybrid Hello World app for </a:t>
            </a:r>
            <a:r>
              <a:rPr lang="en-US" dirty="0" err="1" smtClean="0"/>
              <a:t>iOS</a:t>
            </a:r>
            <a:r>
              <a:rPr lang="en-US" dirty="0" smtClean="0"/>
              <a:t> and Android.  You will then deploy said app to your </a:t>
            </a:r>
            <a:r>
              <a:rPr lang="en-US" dirty="0" err="1" smtClean="0"/>
              <a:t>iOS</a:t>
            </a:r>
            <a:r>
              <a:rPr lang="en-US" dirty="0"/>
              <a:t> </a:t>
            </a:r>
            <a:r>
              <a:rPr lang="en-US" dirty="0" smtClean="0"/>
              <a:t>implement.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52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hello world HYBRID STACK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1866900" y="5943600"/>
            <a:ext cx="5410200" cy="762000"/>
          </a:xfrm>
          <a:prstGeom prst="cloud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3959352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2057400"/>
            <a:ext cx="1752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HTML5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5100" y="2057400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SASS / COMPASS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20574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LIVE EDIT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700" y="3581400"/>
            <a:ext cx="19431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alpha val="17000"/>
                  </a:schemeClr>
                </a:solidFill>
                <a:latin typeface="Avenir Heavy"/>
                <a:cs typeface="Avenir Heavy"/>
              </a:rPr>
              <a:t>JQUERY</a:t>
            </a:r>
            <a:endParaRPr lang="en-US" sz="3200" dirty="0">
              <a:solidFill>
                <a:schemeClr val="bg1">
                  <a:alpha val="17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8400" y="336000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BACKBONE / UNDERSCORE</a:t>
            </a:r>
            <a:endParaRPr lang="en-US" sz="2400" dirty="0">
              <a:solidFill>
                <a:schemeClr val="bg1">
                  <a:alpha val="23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" y="30480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alpha val="11000"/>
                  </a:schemeClr>
                </a:solidFill>
                <a:latin typeface="Avenir Heavy"/>
                <a:cs typeface="Avenir Heavy"/>
              </a:rPr>
              <a:t>REQUIREJS</a:t>
            </a:r>
            <a:endParaRPr lang="en-US" sz="2800" dirty="0">
              <a:solidFill>
                <a:schemeClr val="bg1">
                  <a:alpha val="11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7400" y="2819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JASMINE</a:t>
            </a:r>
            <a:endParaRPr lang="en-US" sz="2400" dirty="0">
              <a:solidFill>
                <a:schemeClr val="bg1">
                  <a:alpha val="23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119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SINONJS</a:t>
            </a:r>
            <a:endParaRPr lang="en-US" sz="2400" dirty="0">
              <a:solidFill>
                <a:schemeClr val="bg1">
                  <a:alpha val="23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9800" y="3500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KARMA</a:t>
            </a:r>
            <a:endParaRPr lang="en-US" sz="2400" dirty="0">
              <a:solidFill>
                <a:schemeClr val="bg1">
                  <a:alpha val="23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5000" y="38055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PHANTOMJS</a:t>
            </a:r>
            <a:endParaRPr lang="en-US" sz="2400" dirty="0">
              <a:solidFill>
                <a:schemeClr val="bg1">
                  <a:alpha val="23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0600" y="38817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ANGULARJS</a:t>
            </a:r>
            <a:endParaRPr lang="en-US" sz="2400" dirty="0">
              <a:solidFill>
                <a:schemeClr val="bg1">
                  <a:alpha val="23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71800" y="3886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alpha val="23000"/>
                  </a:schemeClr>
                </a:solidFill>
                <a:latin typeface="Avenir Heavy"/>
                <a:cs typeface="Avenir Heavy"/>
              </a:rPr>
              <a:t>KNOCKOUT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2900" y="44196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8600" y="3276600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ZEPTOJS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4800" y="496318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UIWEBVIEW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1801368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ZURB FOUNDATION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9" name="Snip Single Corner Rectangle 38"/>
          <p:cNvSpPr/>
          <p:nvPr/>
        </p:nvSpPr>
        <p:spPr>
          <a:xfrm>
            <a:off x="4724400" y="4419600"/>
            <a:ext cx="39624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762500" y="44196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ANDROID - JAVA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0" y="51054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WEBVIEW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059981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for the hello world lab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7" name="Snip Single Corner Rectangle 16"/>
          <p:cNvSpPr/>
          <p:nvPr/>
        </p:nvSpPr>
        <p:spPr>
          <a:xfrm>
            <a:off x="457200" y="4419600"/>
            <a:ext cx="3959352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42900" y="4368224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21" name="Snip Single Corner Rectangle 20"/>
          <p:cNvSpPr/>
          <p:nvPr/>
        </p:nvSpPr>
        <p:spPr>
          <a:xfrm>
            <a:off x="4724400" y="4419600"/>
            <a:ext cx="39624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762500" y="4368224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ANDROID - JAVA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66800" y="4876800"/>
            <a:ext cx="3124200" cy="841248"/>
            <a:chOff x="1066800" y="4873752"/>
            <a:chExt cx="3124200" cy="841248"/>
          </a:xfrm>
        </p:grpSpPr>
        <p:sp>
          <p:nvSpPr>
            <p:cNvPr id="40" name="TextBox 39"/>
            <p:cNvSpPr txBox="1"/>
            <p:nvPr/>
          </p:nvSpPr>
          <p:spPr>
            <a:xfrm>
              <a:off x="1981200" y="5054024"/>
              <a:ext cx="22098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Xcode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5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47" name="Picture 46" descr="xcodelogowtransparenc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3752"/>
              <a:ext cx="841248" cy="841248"/>
            </a:xfrm>
            <a:prstGeom prst="rect">
              <a:avLst/>
            </a:prstGeom>
            <a:effectLst/>
          </p:spPr>
        </p:pic>
      </p:grpSp>
      <p:grpSp>
        <p:nvGrpSpPr>
          <p:cNvPr id="5" name="Group 4"/>
          <p:cNvGrpSpPr/>
          <p:nvPr/>
        </p:nvGrpSpPr>
        <p:grpSpPr>
          <a:xfrm>
            <a:off x="4724400" y="4876800"/>
            <a:ext cx="3962400" cy="841248"/>
            <a:chOff x="4876800" y="4876800"/>
            <a:chExt cx="3962400" cy="841248"/>
          </a:xfrm>
        </p:grpSpPr>
        <p:pic>
          <p:nvPicPr>
            <p:cNvPr id="3" name="Picture 2" descr="androidstudi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4876800"/>
              <a:ext cx="841248" cy="84124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638800" y="5054024"/>
              <a:ext cx="32004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Android Studio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485900" y="1853624"/>
            <a:ext cx="4381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JetBrains</a:t>
            </a:r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WebStorm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pic>
        <p:nvPicPr>
          <p:cNvPr id="26" name="Picture 25" descr="webstor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73792"/>
            <a:ext cx="838200" cy="717637"/>
          </a:xfrm>
          <a:prstGeom prst="rect">
            <a:avLst/>
          </a:prstGeom>
          <a:effectLst>
            <a:glow rad="114300">
              <a:schemeClr val="bg1">
                <a:alpha val="75000"/>
              </a:schemeClr>
            </a:glow>
          </a:effectLst>
        </p:spPr>
      </p:pic>
      <p:grpSp>
        <p:nvGrpSpPr>
          <p:cNvPr id="28" name="Group 27"/>
          <p:cNvGrpSpPr/>
          <p:nvPr/>
        </p:nvGrpSpPr>
        <p:grpSpPr>
          <a:xfrm>
            <a:off x="5867400" y="1447800"/>
            <a:ext cx="2819400" cy="1219200"/>
            <a:chOff x="5867400" y="1447800"/>
            <a:chExt cx="2819400" cy="1219200"/>
          </a:xfrm>
        </p:grpSpPr>
        <p:grpSp>
          <p:nvGrpSpPr>
            <p:cNvPr id="29" name="Group 28"/>
            <p:cNvGrpSpPr/>
            <p:nvPr/>
          </p:nvGrpSpPr>
          <p:grpSpPr>
            <a:xfrm>
              <a:off x="5867400" y="1447800"/>
              <a:ext cx="1943100" cy="685800"/>
              <a:chOff x="5867400" y="1371600"/>
              <a:chExt cx="1943100" cy="685800"/>
            </a:xfrm>
          </p:grpSpPr>
          <p:pic>
            <p:nvPicPr>
              <p:cNvPr id="35" name="Picture 34" descr="safari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400" y="1371600"/>
                <a:ext cx="685800" cy="685800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6400800" y="1396424"/>
                <a:ext cx="140970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solidFill>
                      <a:schemeClr val="bg1"/>
                    </a:solidFill>
                    <a:latin typeface="Avenir Heavy"/>
                    <a:cs typeface="Avenir Heavy"/>
                  </a:rPr>
                  <a:t>Safari</a:t>
                </a:r>
                <a:endParaRPr lang="en-US" sz="3200" dirty="0">
                  <a:solidFill>
                    <a:schemeClr val="bg1"/>
                  </a:solidFill>
                  <a:latin typeface="Avenir Heavy"/>
                  <a:cs typeface="Avenir Heavy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400800" y="2053201"/>
              <a:ext cx="2286000" cy="613799"/>
              <a:chOff x="6400800" y="2057400"/>
              <a:chExt cx="2286000" cy="613799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400800" y="2057400"/>
                <a:ext cx="609600" cy="613799"/>
                <a:chOff x="9925394" y="2057400"/>
                <a:chExt cx="1553539" cy="1562100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10210800" y="2362200"/>
                  <a:ext cx="996696" cy="990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" name="Picture 33" descr="Chrome.jpeg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000" b="97000" l="25667" r="74000">
                              <a14:foregroundMark x1="50167" y1="52333" x2="50167" y2="52333"/>
                              <a14:foregroundMark x1="52500" y1="38333" x2="52500" y2="38333"/>
                              <a14:foregroundMark x1="52500" y1="38333" x2="52500" y2="3833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11" r="25263"/>
                <a:stretch/>
              </p:blipFill>
              <p:spPr>
                <a:xfrm>
                  <a:off x="9925394" y="2057400"/>
                  <a:ext cx="1553539" cy="1562100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/>
              <p:cNvSpPr txBox="1"/>
              <p:nvPr/>
            </p:nvSpPr>
            <p:spPr>
              <a:xfrm>
                <a:off x="6972300" y="2057400"/>
                <a:ext cx="171450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solidFill>
                      <a:schemeClr val="bg1"/>
                    </a:solidFill>
                    <a:latin typeface="Avenir Heavy"/>
                    <a:cs typeface="Avenir Heavy"/>
                  </a:rPr>
                  <a:t>Chrome</a:t>
                </a:r>
                <a:endParaRPr lang="en-US" sz="3200" dirty="0">
                  <a:solidFill>
                    <a:schemeClr val="bg1"/>
                  </a:solidFill>
                  <a:latin typeface="Avenir Heavy"/>
                  <a:cs typeface="Avenir Heavy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628650" y="2971800"/>
            <a:ext cx="8058150" cy="1219200"/>
            <a:chOff x="628650" y="2971800"/>
            <a:chExt cx="8058150" cy="1219200"/>
          </a:xfrm>
        </p:grpSpPr>
        <p:sp>
          <p:nvSpPr>
            <p:cNvPr id="25" name="TextBox 24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27" name="Picture 26" descr="webstor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37" name="Group 36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49" name="Picture 48" descr="safari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0" name="TextBox 49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8" name="Picture 47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8436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web project with </a:t>
            </a:r>
            <a:r>
              <a:rPr lang="en-US" dirty="0" err="1" smtClean="0"/>
              <a:t>Zurb</a:t>
            </a:r>
            <a:r>
              <a:rPr lang="en-US" dirty="0" smtClean="0"/>
              <a:t> Foundation using </a:t>
            </a:r>
            <a:r>
              <a:rPr lang="en-US" dirty="0" err="1" smtClean="0"/>
              <a:t>WebStorm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 an </a:t>
            </a:r>
            <a:r>
              <a:rPr lang="en-US" dirty="0" err="1" smtClean="0"/>
              <a:t>iOS</a:t>
            </a:r>
            <a:r>
              <a:rPr lang="en-US" dirty="0" smtClean="0"/>
              <a:t> native container in </a:t>
            </a:r>
            <a:r>
              <a:rPr lang="en-US" dirty="0" err="1" smtClean="0"/>
              <a:t>Xcode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 an Android native container in Android Studio, sharing the code from step 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Disco.</a:t>
            </a:r>
            <a:endParaRPr lang="en-US" dirty="0"/>
          </a:p>
        </p:txBody>
      </p:sp>
      <p:pic>
        <p:nvPicPr>
          <p:cNvPr id="4" name="Picture 3" descr="Vincent and M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4572000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5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from C# mv* to objective-c</a:t>
            </a:r>
            <a:endParaRPr lang="en-US" dirty="0"/>
          </a:p>
        </p:txBody>
      </p:sp>
      <p:pic>
        <p:nvPicPr>
          <p:cNvPr id="4" name="Picture 3" descr="RoxymusicManifes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43551"/>
            <a:ext cx="3922972" cy="3218849"/>
          </a:xfrm>
          <a:prstGeom prst="rect">
            <a:avLst/>
          </a:prstGeom>
        </p:spPr>
      </p:pic>
      <p:pic>
        <p:nvPicPr>
          <p:cNvPr id="5" name="Picture 4" descr="60128.orig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685800"/>
            <a:ext cx="3962400" cy="3242361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>
            <a:off x="4191000" y="2209800"/>
            <a:ext cx="762000" cy="3048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4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Here’s what we are starting with: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this course is</a:t>
            </a:r>
          </a:p>
          <a:p>
            <a:r>
              <a:rPr lang="en-US" dirty="0" smtClean="0"/>
              <a:t>What it isn’t</a:t>
            </a:r>
          </a:p>
          <a:p>
            <a:r>
              <a:rPr lang="en-US" dirty="0" smtClean="0"/>
              <a:t>What we aim to cover</a:t>
            </a:r>
          </a:p>
          <a:p>
            <a:r>
              <a:rPr lang="en-US" dirty="0" smtClean="0"/>
              <a:t>Where we aim for you to be by Friday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C# MV* =&gt; objective-c and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the heck did we just build?</a:t>
            </a:r>
          </a:p>
          <a:p>
            <a:r>
              <a:rPr lang="en-US" dirty="0" smtClean="0"/>
              <a:t>Objective C == MVC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ViewController</a:t>
            </a:r>
            <a:endParaRPr lang="en-US" dirty="0" smtClean="0"/>
          </a:p>
          <a:p>
            <a:r>
              <a:rPr lang="en-US" dirty="0" smtClean="0"/>
              <a:t>Models by way of Core Data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3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</a:t>
            </a:r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6" name="Picture 5" descr="icon-source-contr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4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structure and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endParaRPr lang="en-US" dirty="0" smtClean="0"/>
          </a:p>
          <a:p>
            <a:r>
              <a:rPr lang="en-US" dirty="0" err="1" smtClean="0"/>
              <a:t>AppCode</a:t>
            </a:r>
            <a:r>
              <a:rPr lang="en-US" dirty="0" smtClean="0"/>
              <a:t> and </a:t>
            </a:r>
            <a:r>
              <a:rPr lang="en-US" dirty="0" err="1" smtClean="0"/>
              <a:t>WebStorm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9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That’s enough for today.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start again tomorrow at 8:30.</a:t>
            </a:r>
          </a:p>
        </p:txBody>
      </p:sp>
    </p:spTree>
    <p:extLst>
      <p:ext uri="{BB962C8B-B14F-4D97-AF65-F5344CB8AC3E}">
        <p14:creationId xmlns:p14="http://schemas.microsoft.com/office/powerpoint/2010/main" val="308657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thing you guys are </a:t>
            </a:r>
            <a:br>
              <a:rPr lang="en-US" dirty="0" smtClean="0"/>
            </a:br>
            <a:r>
              <a:rPr lang="en-US" dirty="0" err="1" smtClean="0"/>
              <a:t>gonna</a:t>
            </a:r>
            <a:r>
              <a:rPr lang="en-US" dirty="0" smtClean="0"/>
              <a:t> build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71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Scav</a:t>
            </a:r>
            <a:r>
              <a:rPr lang="en-US" dirty="0" smtClean="0"/>
              <a:t> = slang for “Scavenger hunt”</a:t>
            </a:r>
          </a:p>
          <a:p>
            <a:r>
              <a:rPr lang="en-US" dirty="0" err="1"/>
              <a:t>h</a:t>
            </a:r>
            <a:r>
              <a:rPr lang="en-US" dirty="0" err="1" smtClean="0"/>
              <a:t>n</a:t>
            </a:r>
            <a:r>
              <a:rPr lang="en-US" dirty="0" smtClean="0"/>
              <a:t> = hunt </a:t>
            </a:r>
            <a:endParaRPr lang="en-US" dirty="0"/>
          </a:p>
        </p:txBody>
      </p:sp>
      <p:pic>
        <p:nvPicPr>
          <p:cNvPr id="6" name="Picture 5" descr="scavhn_text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056944"/>
            <a:ext cx="2362200" cy="743656"/>
          </a:xfrm>
          <a:prstGeom prst="rect">
            <a:avLst/>
          </a:prstGeom>
        </p:spPr>
      </p:pic>
      <p:pic>
        <p:nvPicPr>
          <p:cNvPr id="7" name="Picture 6" descr="ScavhnHomeScreenForSlide.ps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33400"/>
            <a:ext cx="2667000" cy="5650663"/>
          </a:xfrm>
          <a:prstGeom prst="rect">
            <a:avLst/>
          </a:prstGeom>
        </p:spPr>
      </p:pic>
      <p:pic>
        <p:nvPicPr>
          <p:cNvPr id="8" name="Picture 7" descr="iTunesAr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7526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51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dance card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300" dirty="0" smtClean="0"/>
              <a:t>Architecture: The Case for Hybrid and Alternatives</a:t>
            </a:r>
          </a:p>
          <a:p>
            <a:r>
              <a:rPr lang="en-US" sz="2300" dirty="0" smtClean="0"/>
              <a:t>C# to Objective-C Mind Mapping</a:t>
            </a:r>
          </a:p>
          <a:p>
            <a:r>
              <a:rPr lang="en-US" sz="2300" dirty="0" smtClean="0"/>
              <a:t>IDE Walkthroughs:</a:t>
            </a:r>
          </a:p>
          <a:p>
            <a:pPr lvl="1"/>
            <a:r>
              <a:rPr lang="en-US" sz="2300" dirty="0" err="1" smtClean="0"/>
              <a:t>AppCode</a:t>
            </a:r>
            <a:endParaRPr lang="en-US" sz="2300" dirty="0" smtClean="0"/>
          </a:p>
          <a:p>
            <a:pPr lvl="1"/>
            <a:r>
              <a:rPr lang="en-US" sz="2300" dirty="0" err="1" smtClean="0"/>
              <a:t>WebStorm</a:t>
            </a:r>
            <a:endParaRPr lang="en-US" sz="2300" dirty="0" smtClean="0"/>
          </a:p>
          <a:p>
            <a:pPr lvl="1"/>
            <a:r>
              <a:rPr lang="en-US" sz="2300" dirty="0" smtClean="0"/>
              <a:t>Android Studio</a:t>
            </a:r>
          </a:p>
          <a:p>
            <a:pPr lvl="1"/>
            <a:r>
              <a:rPr lang="en-US" sz="2300" dirty="0" smtClean="0"/>
              <a:t>Xcode5</a:t>
            </a:r>
          </a:p>
          <a:p>
            <a:r>
              <a:rPr lang="en-US" sz="2300" dirty="0" smtClean="0"/>
              <a:t>Cross-Platform Hybrid “Hello World” for </a:t>
            </a:r>
            <a:r>
              <a:rPr lang="en-US" sz="2300" dirty="0" err="1" smtClean="0"/>
              <a:t>iOS</a:t>
            </a:r>
            <a:r>
              <a:rPr lang="en-US" sz="2300" dirty="0" smtClean="0"/>
              <a:t> and Android</a:t>
            </a:r>
          </a:p>
          <a:p>
            <a:r>
              <a:rPr lang="en-US" sz="2300" dirty="0" smtClean="0"/>
              <a:t>MV* Patterns: C# to Objective-C</a:t>
            </a:r>
          </a:p>
          <a:p>
            <a:r>
              <a:rPr lang="en-US" sz="2300" dirty="0" smtClean="0"/>
              <a:t>Source Control</a:t>
            </a:r>
          </a:p>
          <a:p>
            <a:pPr marL="5715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1128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419600"/>
            <a:ext cx="4572000" cy="7071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tahl-house-schulma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-1"/>
            <a:ext cx="5638800" cy="68747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406900"/>
            <a:ext cx="7772400" cy="1362075"/>
          </a:xfrm>
        </p:spPr>
        <p:txBody>
          <a:bodyPr/>
          <a:lstStyle/>
          <a:p>
            <a:r>
              <a:rPr lang="en-US" dirty="0">
                <a:effectLst/>
              </a:rPr>
              <a:t>Architect</a:t>
            </a:r>
            <a:r>
              <a:rPr lang="en-US" dirty="0">
                <a:effectLst>
                  <a:glow rad="38100">
                    <a:schemeClr val="bg1">
                      <a:alpha val="58000"/>
                    </a:schemeClr>
                  </a:glow>
                </a:effectLst>
              </a:rPr>
              <a:t>ure</a:t>
            </a:r>
          </a:p>
        </p:txBody>
      </p:sp>
    </p:spTree>
    <p:extLst>
      <p:ext uri="{BB962C8B-B14F-4D97-AF65-F5344CB8AC3E}">
        <p14:creationId xmlns:p14="http://schemas.microsoft.com/office/powerpoint/2010/main" val="364870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hybrid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case for hybrid</a:t>
            </a:r>
          </a:p>
          <a:p>
            <a:pPr lvl="1"/>
            <a:r>
              <a:rPr lang="en-US" dirty="0" smtClean="0"/>
              <a:t>Easy choice for the cross-platform problem</a:t>
            </a:r>
          </a:p>
          <a:p>
            <a:pPr lvl="1"/>
            <a:r>
              <a:rPr lang="en-US" dirty="0" smtClean="0"/>
              <a:t>Truly Responsive &amp; platform agnostic. Consistent UX on all platforms.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arget mobile, desktop, embedded, whatever.</a:t>
            </a:r>
          </a:p>
          <a:p>
            <a:pPr lvl="1"/>
            <a:r>
              <a:rPr lang="en-US" dirty="0" smtClean="0"/>
              <a:t>It’s free</a:t>
            </a:r>
          </a:p>
          <a:p>
            <a:pPr lvl="1"/>
            <a:r>
              <a:rPr lang="en-US" dirty="0" smtClean="0"/>
              <a:t>Easier to get resources with the skills to get it going</a:t>
            </a:r>
          </a:p>
        </p:txBody>
      </p:sp>
    </p:spTree>
    <p:extLst>
      <p:ext uri="{BB962C8B-B14F-4D97-AF65-F5344CB8AC3E}">
        <p14:creationId xmlns:p14="http://schemas.microsoft.com/office/powerpoint/2010/main" val="228899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Architecture: Hybrid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 with hybrid</a:t>
            </a:r>
          </a:p>
          <a:p>
            <a:pPr lvl="1"/>
            <a:r>
              <a:rPr lang="en-US" dirty="0" smtClean="0"/>
              <a:t>“Yes. you’re right.  Not very delightful.”</a:t>
            </a:r>
          </a:p>
          <a:p>
            <a:pPr lvl="1"/>
            <a:r>
              <a:rPr lang="en-US" dirty="0" smtClean="0"/>
              <a:t>Building out the scaffolding can be monumental effort up front</a:t>
            </a:r>
          </a:p>
          <a:p>
            <a:pPr lvl="1"/>
            <a:r>
              <a:rPr lang="en-US" dirty="0" smtClean="0"/>
              <a:t>Performance suffers when working with large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9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013-Sep-Company-Meeting" id="{17D85683-ACE4-4567-BF06-34C8274ACA25}" vid="{793288C0-FF2A-4775-A3FF-1999173A23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SoftSource Powerpoint Template</Template>
  <TotalTime>2867</TotalTime>
  <Words>1866</Words>
  <Application>Microsoft Macintosh PowerPoint</Application>
  <PresentationFormat>On-screen Show (4:3)</PresentationFormat>
  <Paragraphs>354</Paragraphs>
  <Slides>43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Responsive enterprise mobile development</vt:lpstr>
      <vt:lpstr>intro</vt:lpstr>
      <vt:lpstr>intro</vt:lpstr>
      <vt:lpstr>intro</vt:lpstr>
      <vt:lpstr>The thing you guys are  gonna build</vt:lpstr>
      <vt:lpstr>On the dance card for today</vt:lpstr>
      <vt:lpstr>Architecture</vt:lpstr>
      <vt:lpstr>Architecture: hybrid</vt:lpstr>
      <vt:lpstr>Architecture: Hybrid</vt:lpstr>
      <vt:lpstr>Architecture: shrinkwrap hybrid</vt:lpstr>
      <vt:lpstr>Architecture: MVWhatever</vt:lpstr>
      <vt:lpstr>Architecture: Native</vt:lpstr>
      <vt:lpstr>Architecture: Native</vt:lpstr>
      <vt:lpstr>Architecture: Native</vt:lpstr>
      <vt:lpstr>Architecture: xamarin</vt:lpstr>
      <vt:lpstr>Architecture: xamarin</vt:lpstr>
      <vt:lpstr>Architecture: xamarin</vt:lpstr>
      <vt:lpstr>THE HYBRID STACK</vt:lpstr>
      <vt:lpstr>Tools for the stack</vt:lpstr>
      <vt:lpstr>Getting from visual studio to AppCode</vt:lpstr>
      <vt:lpstr>Visual studio =&gt; AppCode</vt:lpstr>
      <vt:lpstr>Getting from ReSharper to AppCode</vt:lpstr>
      <vt:lpstr>ReSharper =&gt; AppCode</vt:lpstr>
      <vt:lpstr>Getting from visual studio to Xcode 5</vt:lpstr>
      <vt:lpstr>Visual studio =&gt; Xcode 5</vt:lpstr>
      <vt:lpstr>Getting from visual studio to webstorm</vt:lpstr>
      <vt:lpstr>Visual studio =&gt; webstorm</vt:lpstr>
      <vt:lpstr>Getting from C# to objective-c</vt:lpstr>
      <vt:lpstr>C# =&gt; objective-c</vt:lpstr>
      <vt:lpstr>C#</vt:lpstr>
      <vt:lpstr>Objective-c</vt:lpstr>
      <vt:lpstr>Fundamental Diffs</vt:lpstr>
      <vt:lpstr>Objective-c examples</vt:lpstr>
      <vt:lpstr>Lab: cross-platform hybrid hello world</vt:lpstr>
      <vt:lpstr>Lab: hello world</vt:lpstr>
      <vt:lpstr>THE hello world HYBRID STACK</vt:lpstr>
      <vt:lpstr>Tools for the hello world lab</vt:lpstr>
      <vt:lpstr>Lab: hello world</vt:lpstr>
      <vt:lpstr>Getting from C# mv* to objective-c</vt:lpstr>
      <vt:lpstr>C# MV* =&gt; objective-c and JavaScript</vt:lpstr>
      <vt:lpstr>version control</vt:lpstr>
      <vt:lpstr>Project structure and version control</vt:lpstr>
      <vt:lpstr>That’s enough for today.  </vt:lpstr>
    </vt:vector>
  </TitlesOfParts>
  <Company>SoftSource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Freeman</dc:creator>
  <cp:lastModifiedBy>Dee Madden</cp:lastModifiedBy>
  <cp:revision>114</cp:revision>
  <dcterms:created xsi:type="dcterms:W3CDTF">2013-09-16T21:42:53Z</dcterms:created>
  <dcterms:modified xsi:type="dcterms:W3CDTF">2014-01-02T20:15:22Z</dcterms:modified>
</cp:coreProperties>
</file>